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61" r:id="rId2"/>
    <p:sldId id="459" r:id="rId3"/>
    <p:sldId id="479" r:id="rId4"/>
    <p:sldId id="480" r:id="rId5"/>
    <p:sldId id="481" r:id="rId6"/>
    <p:sldId id="478" r:id="rId7"/>
    <p:sldId id="464" r:id="rId8"/>
    <p:sldId id="482" r:id="rId9"/>
    <p:sldId id="483" r:id="rId10"/>
    <p:sldId id="484" r:id="rId11"/>
    <p:sldId id="488" r:id="rId12"/>
    <p:sldId id="489" r:id="rId13"/>
    <p:sldId id="490" r:id="rId14"/>
    <p:sldId id="467" r:id="rId15"/>
    <p:sldId id="46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4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07499BA1-AF40-49E3-A640-D18C71D29DD2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59442CD6-FE14-41F7-98AD-BD0F0C658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BA433E0-5CA9-4640-B9FF-26D6B65FD4D5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5D4FCCA-EF5F-4700-83FE-62C400F61B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FCCA-EF5F-4700-83FE-62C400F61B5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FCCA-EF5F-4700-83FE-62C400F61B5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FCCA-EF5F-4700-83FE-62C400F61B5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1-3_MOLZ_Powerpoint-Intro_BlackMesh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9BF040B7-CCD6-4C22-807E-7670D0C0A21E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BF0-EEE2-435B-96D0-D4940378A1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40B7-CCD6-4C22-807E-7670D0C0A21E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BF0-EEE2-435B-96D0-D4940378A1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40B7-CCD6-4C22-807E-7670D0C0A21E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BF0-EEE2-435B-96D0-D4940378A1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40B7-CCD6-4C22-807E-7670D0C0A21E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BF0-EEE2-435B-96D0-D4940378A1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40B7-CCD6-4C22-807E-7670D0C0A21E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BF0-EEE2-435B-96D0-D4940378A1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40B7-CCD6-4C22-807E-7670D0C0A21E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BF0-EEE2-435B-96D0-D4940378A1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40B7-CCD6-4C22-807E-7670D0C0A21E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BF0-EEE2-435B-96D0-D4940378A1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40B7-CCD6-4C22-807E-7670D0C0A21E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BF0-EEE2-435B-96D0-D4940378A1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40B7-CCD6-4C22-807E-7670D0C0A21E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BF0-EEE2-435B-96D0-D4940378A1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40B7-CCD6-4C22-807E-7670D0C0A21E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BF0-EEE2-435B-96D0-D4940378A1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1-3_MOLZ_Powerpoint-Intro_BlackMesh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40B7-CCD6-4C22-807E-7670D0C0A21E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4BF0-EEE2-435B-96D0-D4940378A1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85000"/>
          </a:schemeClr>
        </a:buClr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71628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sz="4800" b="1" dirty="0"/>
              <a:t>DR. MARTIN LUTHER KING Jr. </a:t>
            </a:r>
          </a:p>
          <a:p>
            <a:r>
              <a:rPr lang="en-US" sz="4800" b="1" dirty="0"/>
              <a:t>ROADWAY  &amp; CHANNEL IMPROVEMENTS</a:t>
            </a:r>
          </a:p>
          <a:p>
            <a:endParaRPr lang="en-US" sz="1500" b="1" dirty="0"/>
          </a:p>
          <a:p>
            <a:r>
              <a:rPr lang="en-US" sz="4800" b="1" dirty="0"/>
              <a:t>PUBLIC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July  8, 2021 6:30PM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9404" t="14440" r="17534" b="19134"/>
          <a:stretch>
            <a:fillRect/>
          </a:stretch>
        </p:blipFill>
        <p:spPr bwMode="auto">
          <a:xfrm>
            <a:off x="3124200" y="304799"/>
            <a:ext cx="2971800" cy="26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343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B78E39-DCF3-4978-91C1-7EED6AFE657F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Traffic Control Phase II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94E73F4-E899-4966-B1F7-17B1FBE85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 l="4753" t="13469" r="13171" b="24237"/>
          <a:stretch/>
        </p:blipFill>
        <p:spPr>
          <a:xfrm>
            <a:off x="0" y="1595316"/>
            <a:ext cx="9144000" cy="4337539"/>
          </a:xfr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45CF71A7-5D67-44EA-A79A-5FC4F6FD8AA2}"/>
              </a:ext>
            </a:extLst>
          </p:cNvPr>
          <p:cNvSpPr/>
          <p:nvPr/>
        </p:nvSpPr>
        <p:spPr>
          <a:xfrm>
            <a:off x="0" y="2630282"/>
            <a:ext cx="9144000" cy="45719"/>
          </a:xfrm>
          <a:custGeom>
            <a:avLst/>
            <a:gdLst>
              <a:gd name="connsiteX0" fmla="*/ 0 w 8866094"/>
              <a:gd name="connsiteY0" fmla="*/ 0 h 17929"/>
              <a:gd name="connsiteX1" fmla="*/ 8866094 w 8866094"/>
              <a:gd name="connsiteY1" fmla="*/ 17929 h 17929"/>
              <a:gd name="connsiteX0" fmla="*/ 0 w 8848165"/>
              <a:gd name="connsiteY0" fmla="*/ 0 h 26894"/>
              <a:gd name="connsiteX1" fmla="*/ 8848165 w 8848165"/>
              <a:gd name="connsiteY1" fmla="*/ 26894 h 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48165" h="26894">
                <a:moveTo>
                  <a:pt x="0" y="0"/>
                </a:moveTo>
                <a:lnTo>
                  <a:pt x="8848165" y="26894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C7AA59BE-AA93-4418-822B-E210672A24DB}"/>
              </a:ext>
            </a:extLst>
          </p:cNvPr>
          <p:cNvSpPr/>
          <p:nvPr/>
        </p:nvSpPr>
        <p:spPr>
          <a:xfrm flipH="1">
            <a:off x="434338" y="1600199"/>
            <a:ext cx="45719" cy="4332655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B4F9B62-730E-4922-9856-64F4A9FD66E1}"/>
              </a:ext>
            </a:extLst>
          </p:cNvPr>
          <p:cNvSpPr/>
          <p:nvPr/>
        </p:nvSpPr>
        <p:spPr>
          <a:xfrm rot="21381537" flipV="1">
            <a:off x="2334385" y="2660376"/>
            <a:ext cx="231936" cy="3268411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EA248BA2-1AD2-43E6-9393-74C77B205144}"/>
              </a:ext>
            </a:extLst>
          </p:cNvPr>
          <p:cNvSpPr/>
          <p:nvPr/>
        </p:nvSpPr>
        <p:spPr>
          <a:xfrm rot="21428552" flipV="1">
            <a:off x="6744317" y="2654472"/>
            <a:ext cx="84623" cy="1251184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3153B0A1-55F9-4F36-A9ED-83A06F83FA0E}"/>
              </a:ext>
            </a:extLst>
          </p:cNvPr>
          <p:cNvSpPr/>
          <p:nvPr/>
        </p:nvSpPr>
        <p:spPr>
          <a:xfrm flipH="1">
            <a:off x="480056" y="4689798"/>
            <a:ext cx="6378998" cy="45719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E7A78CB8-740C-42F2-81F2-89618B390CA8}"/>
              </a:ext>
            </a:extLst>
          </p:cNvPr>
          <p:cNvSpPr/>
          <p:nvPr/>
        </p:nvSpPr>
        <p:spPr>
          <a:xfrm rot="21428552" flipV="1">
            <a:off x="4444789" y="2631275"/>
            <a:ext cx="92217" cy="210094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1BCDFEC6-8FC4-424D-8FC4-D97476BAB7D1}"/>
              </a:ext>
            </a:extLst>
          </p:cNvPr>
          <p:cNvSpPr/>
          <p:nvPr/>
        </p:nvSpPr>
        <p:spPr>
          <a:xfrm rot="435545" flipH="1" flipV="1">
            <a:off x="6568537" y="4343175"/>
            <a:ext cx="45719" cy="37085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8D8B940C-30E2-47A9-A503-87F0D45E481E}"/>
              </a:ext>
            </a:extLst>
          </p:cNvPr>
          <p:cNvSpPr/>
          <p:nvPr/>
        </p:nvSpPr>
        <p:spPr>
          <a:xfrm rot="435545" flipV="1">
            <a:off x="6613349" y="3823065"/>
            <a:ext cx="127576" cy="55625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46AA53B-A507-47AC-BCB3-F63FF0D6B117}"/>
              </a:ext>
            </a:extLst>
          </p:cNvPr>
          <p:cNvSpPr/>
          <p:nvPr/>
        </p:nvSpPr>
        <p:spPr>
          <a:xfrm rot="435545" flipH="1" flipV="1">
            <a:off x="6813552" y="4779129"/>
            <a:ext cx="1049737" cy="65361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A8482889-4EE6-44CD-8071-177E38530630}"/>
              </a:ext>
            </a:extLst>
          </p:cNvPr>
          <p:cNvSpPr/>
          <p:nvPr/>
        </p:nvSpPr>
        <p:spPr>
          <a:xfrm rot="566361" flipV="1">
            <a:off x="7777388" y="5436032"/>
            <a:ext cx="927568" cy="13740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A6EFD-8559-4709-A4A0-89C0A62CD455}"/>
              </a:ext>
            </a:extLst>
          </p:cNvPr>
          <p:cNvSpPr txBox="1"/>
          <p:nvPr/>
        </p:nvSpPr>
        <p:spPr>
          <a:xfrm rot="16200000">
            <a:off x="139380" y="3586704"/>
            <a:ext cx="65396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FE0642-5103-415C-84D1-29D6B050A25B}"/>
              </a:ext>
            </a:extLst>
          </p:cNvPr>
          <p:cNvSpPr txBox="1"/>
          <p:nvPr/>
        </p:nvSpPr>
        <p:spPr>
          <a:xfrm>
            <a:off x="3341768" y="2439474"/>
            <a:ext cx="22982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Martin Luther King Jr.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EF80E-69B4-4C4C-9C1C-A53E542F17F5}"/>
              </a:ext>
            </a:extLst>
          </p:cNvPr>
          <p:cNvSpPr txBox="1"/>
          <p:nvPr/>
        </p:nvSpPr>
        <p:spPr>
          <a:xfrm>
            <a:off x="1447800" y="4520521"/>
            <a:ext cx="57079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F5C0A8-AFBA-4892-881B-8A8CAD8638BD}"/>
              </a:ext>
            </a:extLst>
          </p:cNvPr>
          <p:cNvSpPr txBox="1"/>
          <p:nvPr/>
        </p:nvSpPr>
        <p:spPr>
          <a:xfrm>
            <a:off x="4817768" y="4500034"/>
            <a:ext cx="72077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3AE650-B42D-471F-9B5E-F806EF432BBF}"/>
              </a:ext>
            </a:extLst>
          </p:cNvPr>
          <p:cNvSpPr txBox="1"/>
          <p:nvPr/>
        </p:nvSpPr>
        <p:spPr>
          <a:xfrm rot="16200000">
            <a:off x="2176319" y="3622282"/>
            <a:ext cx="5004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A0A819-7E67-4477-B369-B21202641EFB}"/>
              </a:ext>
            </a:extLst>
          </p:cNvPr>
          <p:cNvSpPr txBox="1"/>
          <p:nvPr/>
        </p:nvSpPr>
        <p:spPr>
          <a:xfrm rot="16200000">
            <a:off x="4116455" y="3482378"/>
            <a:ext cx="6979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4E2B6-E34E-4501-BFFE-C245DE1B30FA}"/>
              </a:ext>
            </a:extLst>
          </p:cNvPr>
          <p:cNvSpPr txBox="1"/>
          <p:nvPr/>
        </p:nvSpPr>
        <p:spPr>
          <a:xfrm rot="16200000">
            <a:off x="6361012" y="3195147"/>
            <a:ext cx="79932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54006C19-C9C2-4672-8615-884739F5C427}"/>
              </a:ext>
            </a:extLst>
          </p:cNvPr>
          <p:cNvSpPr/>
          <p:nvPr/>
        </p:nvSpPr>
        <p:spPr>
          <a:xfrm>
            <a:off x="8597712" y="1515417"/>
            <a:ext cx="66231" cy="4417436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893A3A-666F-4788-B7A0-8C7887712DC2}"/>
              </a:ext>
            </a:extLst>
          </p:cNvPr>
          <p:cNvSpPr txBox="1"/>
          <p:nvPr/>
        </p:nvSpPr>
        <p:spPr>
          <a:xfrm rot="16200000">
            <a:off x="8270620" y="3602623"/>
            <a:ext cx="73738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309E7BF-B90D-40BE-A47E-5877BF2ADCAC}"/>
              </a:ext>
            </a:extLst>
          </p:cNvPr>
          <p:cNvSpPr/>
          <p:nvPr/>
        </p:nvSpPr>
        <p:spPr>
          <a:xfrm>
            <a:off x="477673" y="2467137"/>
            <a:ext cx="1973396" cy="396453"/>
          </a:xfrm>
          <a:prstGeom prst="rect">
            <a:avLst/>
          </a:prstGeom>
          <a:solidFill>
            <a:srgbClr val="FFFF00">
              <a:alpha val="30000"/>
            </a:srgbClr>
          </a:solidFill>
          <a:ln w="444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497E94-EF79-492B-B91A-28AC7B159BD9}"/>
              </a:ext>
            </a:extLst>
          </p:cNvPr>
          <p:cNvCxnSpPr>
            <a:stCxn id="50" idx="1"/>
          </p:cNvCxnSpPr>
          <p:nvPr/>
        </p:nvCxnSpPr>
        <p:spPr>
          <a:xfrm flipH="1">
            <a:off x="457200" y="2665364"/>
            <a:ext cx="20473" cy="2067844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39B3FF7-AB0D-4C52-A868-59FE51F7B452}"/>
              </a:ext>
            </a:extLst>
          </p:cNvPr>
          <p:cNvCxnSpPr>
            <a:cxnSpLocks/>
            <a:endCxn id="16" idx="1"/>
          </p:cNvCxnSpPr>
          <p:nvPr/>
        </p:nvCxnSpPr>
        <p:spPr>
          <a:xfrm flipH="1">
            <a:off x="480056" y="4712657"/>
            <a:ext cx="1980534" cy="22860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F8B02A-BFC3-4E33-B995-CE2FF11343F7}"/>
              </a:ext>
            </a:extLst>
          </p:cNvPr>
          <p:cNvCxnSpPr/>
          <p:nvPr/>
        </p:nvCxnSpPr>
        <p:spPr>
          <a:xfrm flipH="1">
            <a:off x="2439363" y="2653140"/>
            <a:ext cx="20473" cy="2067844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C305680-93E8-46E1-BD88-34CFD6C05798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2451069" y="2665364"/>
            <a:ext cx="6188241" cy="10637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5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343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B78E39-DCF3-4978-91C1-7EED6AFE657F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Traffic Control Phase III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94E73F4-E899-4966-B1F7-17B1FBE85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 l="4753" t="13469" r="13171" b="24237"/>
          <a:stretch/>
        </p:blipFill>
        <p:spPr>
          <a:xfrm>
            <a:off x="0" y="1595316"/>
            <a:ext cx="9144000" cy="4337539"/>
          </a:xfr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45CF71A7-5D67-44EA-A79A-5FC4F6FD8AA2}"/>
              </a:ext>
            </a:extLst>
          </p:cNvPr>
          <p:cNvSpPr/>
          <p:nvPr/>
        </p:nvSpPr>
        <p:spPr>
          <a:xfrm>
            <a:off x="0" y="2630282"/>
            <a:ext cx="9144000" cy="45719"/>
          </a:xfrm>
          <a:custGeom>
            <a:avLst/>
            <a:gdLst>
              <a:gd name="connsiteX0" fmla="*/ 0 w 8866094"/>
              <a:gd name="connsiteY0" fmla="*/ 0 h 17929"/>
              <a:gd name="connsiteX1" fmla="*/ 8866094 w 8866094"/>
              <a:gd name="connsiteY1" fmla="*/ 17929 h 17929"/>
              <a:gd name="connsiteX0" fmla="*/ 0 w 8848165"/>
              <a:gd name="connsiteY0" fmla="*/ 0 h 26894"/>
              <a:gd name="connsiteX1" fmla="*/ 8848165 w 8848165"/>
              <a:gd name="connsiteY1" fmla="*/ 26894 h 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48165" h="26894">
                <a:moveTo>
                  <a:pt x="0" y="0"/>
                </a:moveTo>
                <a:lnTo>
                  <a:pt x="8848165" y="26894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C7AA59BE-AA93-4418-822B-E210672A24DB}"/>
              </a:ext>
            </a:extLst>
          </p:cNvPr>
          <p:cNvSpPr/>
          <p:nvPr/>
        </p:nvSpPr>
        <p:spPr>
          <a:xfrm flipH="1">
            <a:off x="434338" y="1600199"/>
            <a:ext cx="45719" cy="4332655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B4F9B62-730E-4922-9856-64F4A9FD66E1}"/>
              </a:ext>
            </a:extLst>
          </p:cNvPr>
          <p:cNvSpPr/>
          <p:nvPr/>
        </p:nvSpPr>
        <p:spPr>
          <a:xfrm rot="21381537" flipV="1">
            <a:off x="2334385" y="2660376"/>
            <a:ext cx="231936" cy="3268411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EA248BA2-1AD2-43E6-9393-74C77B205144}"/>
              </a:ext>
            </a:extLst>
          </p:cNvPr>
          <p:cNvSpPr/>
          <p:nvPr/>
        </p:nvSpPr>
        <p:spPr>
          <a:xfrm rot="21428552" flipV="1">
            <a:off x="6744317" y="2654472"/>
            <a:ext cx="84623" cy="1251184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3153B0A1-55F9-4F36-A9ED-83A06F83FA0E}"/>
              </a:ext>
            </a:extLst>
          </p:cNvPr>
          <p:cNvSpPr/>
          <p:nvPr/>
        </p:nvSpPr>
        <p:spPr>
          <a:xfrm flipH="1">
            <a:off x="480056" y="4689798"/>
            <a:ext cx="6378998" cy="45719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E7A78CB8-740C-42F2-81F2-89618B390CA8}"/>
              </a:ext>
            </a:extLst>
          </p:cNvPr>
          <p:cNvSpPr/>
          <p:nvPr/>
        </p:nvSpPr>
        <p:spPr>
          <a:xfrm rot="21428552" flipV="1">
            <a:off x="4444789" y="2631275"/>
            <a:ext cx="92217" cy="210094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1BCDFEC6-8FC4-424D-8FC4-D97476BAB7D1}"/>
              </a:ext>
            </a:extLst>
          </p:cNvPr>
          <p:cNvSpPr/>
          <p:nvPr/>
        </p:nvSpPr>
        <p:spPr>
          <a:xfrm rot="435545" flipH="1" flipV="1">
            <a:off x="6568537" y="4343175"/>
            <a:ext cx="45719" cy="37085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8D8B940C-30E2-47A9-A503-87F0D45E481E}"/>
              </a:ext>
            </a:extLst>
          </p:cNvPr>
          <p:cNvSpPr/>
          <p:nvPr/>
        </p:nvSpPr>
        <p:spPr>
          <a:xfrm rot="435545" flipV="1">
            <a:off x="6613349" y="3823065"/>
            <a:ext cx="127576" cy="55625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46AA53B-A507-47AC-BCB3-F63FF0D6B117}"/>
              </a:ext>
            </a:extLst>
          </p:cNvPr>
          <p:cNvSpPr/>
          <p:nvPr/>
        </p:nvSpPr>
        <p:spPr>
          <a:xfrm rot="435545" flipH="1" flipV="1">
            <a:off x="6813552" y="4779129"/>
            <a:ext cx="1049737" cy="65361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A8482889-4EE6-44CD-8071-177E38530630}"/>
              </a:ext>
            </a:extLst>
          </p:cNvPr>
          <p:cNvSpPr/>
          <p:nvPr/>
        </p:nvSpPr>
        <p:spPr>
          <a:xfrm rot="566361" flipV="1">
            <a:off x="7777388" y="5436032"/>
            <a:ext cx="927568" cy="13740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A6EFD-8559-4709-A4A0-89C0A62CD455}"/>
              </a:ext>
            </a:extLst>
          </p:cNvPr>
          <p:cNvSpPr txBox="1"/>
          <p:nvPr/>
        </p:nvSpPr>
        <p:spPr>
          <a:xfrm rot="16200000">
            <a:off x="139380" y="3586704"/>
            <a:ext cx="65396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FE0642-5103-415C-84D1-29D6B050A25B}"/>
              </a:ext>
            </a:extLst>
          </p:cNvPr>
          <p:cNvSpPr txBox="1"/>
          <p:nvPr/>
        </p:nvSpPr>
        <p:spPr>
          <a:xfrm>
            <a:off x="3341768" y="2439474"/>
            <a:ext cx="22982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Martin Luther King Jr.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EF80E-69B4-4C4C-9C1C-A53E542F17F5}"/>
              </a:ext>
            </a:extLst>
          </p:cNvPr>
          <p:cNvSpPr txBox="1"/>
          <p:nvPr/>
        </p:nvSpPr>
        <p:spPr>
          <a:xfrm>
            <a:off x="1447800" y="4520521"/>
            <a:ext cx="57079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F5C0A8-AFBA-4892-881B-8A8CAD8638BD}"/>
              </a:ext>
            </a:extLst>
          </p:cNvPr>
          <p:cNvSpPr txBox="1"/>
          <p:nvPr/>
        </p:nvSpPr>
        <p:spPr>
          <a:xfrm>
            <a:off x="4817768" y="4500034"/>
            <a:ext cx="72077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3AE650-B42D-471F-9B5E-F806EF432BBF}"/>
              </a:ext>
            </a:extLst>
          </p:cNvPr>
          <p:cNvSpPr txBox="1"/>
          <p:nvPr/>
        </p:nvSpPr>
        <p:spPr>
          <a:xfrm rot="16200000">
            <a:off x="2176319" y="3622282"/>
            <a:ext cx="5004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A0A819-7E67-4477-B369-B21202641EFB}"/>
              </a:ext>
            </a:extLst>
          </p:cNvPr>
          <p:cNvSpPr txBox="1"/>
          <p:nvPr/>
        </p:nvSpPr>
        <p:spPr>
          <a:xfrm rot="16200000">
            <a:off x="4116455" y="3482378"/>
            <a:ext cx="6979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4E2B6-E34E-4501-BFFE-C245DE1B30FA}"/>
              </a:ext>
            </a:extLst>
          </p:cNvPr>
          <p:cNvSpPr txBox="1"/>
          <p:nvPr/>
        </p:nvSpPr>
        <p:spPr>
          <a:xfrm rot="16200000">
            <a:off x="6361012" y="3195147"/>
            <a:ext cx="79932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54006C19-C9C2-4672-8615-884739F5C427}"/>
              </a:ext>
            </a:extLst>
          </p:cNvPr>
          <p:cNvSpPr/>
          <p:nvPr/>
        </p:nvSpPr>
        <p:spPr>
          <a:xfrm>
            <a:off x="8597712" y="1515417"/>
            <a:ext cx="66231" cy="4417436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893A3A-666F-4788-B7A0-8C7887712DC2}"/>
              </a:ext>
            </a:extLst>
          </p:cNvPr>
          <p:cNvSpPr txBox="1"/>
          <p:nvPr/>
        </p:nvSpPr>
        <p:spPr>
          <a:xfrm rot="16200000">
            <a:off x="8270620" y="3602623"/>
            <a:ext cx="73738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9EA760-E19A-4641-B9D3-80511D5F6BCF}"/>
              </a:ext>
            </a:extLst>
          </p:cNvPr>
          <p:cNvSpPr/>
          <p:nvPr/>
        </p:nvSpPr>
        <p:spPr>
          <a:xfrm>
            <a:off x="2481372" y="2411148"/>
            <a:ext cx="1973396" cy="396453"/>
          </a:xfrm>
          <a:prstGeom prst="rect">
            <a:avLst/>
          </a:prstGeom>
          <a:solidFill>
            <a:srgbClr val="FFFF00">
              <a:alpha val="30000"/>
            </a:srgbClr>
          </a:solidFill>
          <a:ln w="444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CB185E1-EC2C-4A9A-8B80-1E3E5F31EF0A}"/>
              </a:ext>
            </a:extLst>
          </p:cNvPr>
          <p:cNvCxnSpPr>
            <a:cxnSpLocks/>
          </p:cNvCxnSpPr>
          <p:nvPr/>
        </p:nvCxnSpPr>
        <p:spPr>
          <a:xfrm>
            <a:off x="4454768" y="2653140"/>
            <a:ext cx="4184542" cy="22861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8F383D-0693-49C9-972D-8BEA038E045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6361" y="2647819"/>
            <a:ext cx="1995945" cy="8491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94AB11-7547-4610-AD7E-5C94336A9BA1}"/>
              </a:ext>
            </a:extLst>
          </p:cNvPr>
          <p:cNvCxnSpPr>
            <a:cxnSpLocks/>
          </p:cNvCxnSpPr>
          <p:nvPr/>
        </p:nvCxnSpPr>
        <p:spPr>
          <a:xfrm flipV="1">
            <a:off x="2390400" y="4712657"/>
            <a:ext cx="2100497" cy="20550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F32F7E-B86B-418B-AD55-2FAA4913A9D6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482356" y="2614562"/>
            <a:ext cx="14858" cy="2118645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3DA25E-CC63-434F-A99C-8C310683083D}"/>
              </a:ext>
            </a:extLst>
          </p:cNvPr>
          <p:cNvCxnSpPr>
            <a:cxnSpLocks/>
          </p:cNvCxnSpPr>
          <p:nvPr/>
        </p:nvCxnSpPr>
        <p:spPr>
          <a:xfrm>
            <a:off x="2455086" y="2620971"/>
            <a:ext cx="14858" cy="2118645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90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343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B78E39-DCF3-4978-91C1-7EED6AFE657F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Traffic Control Phase IV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94E73F4-E899-4966-B1F7-17B1FBE85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 l="4753" t="13469" r="13171" b="24237"/>
          <a:stretch/>
        </p:blipFill>
        <p:spPr>
          <a:xfrm>
            <a:off x="0" y="1595316"/>
            <a:ext cx="9144000" cy="4337539"/>
          </a:xfr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45CF71A7-5D67-44EA-A79A-5FC4F6FD8AA2}"/>
              </a:ext>
            </a:extLst>
          </p:cNvPr>
          <p:cNvSpPr/>
          <p:nvPr/>
        </p:nvSpPr>
        <p:spPr>
          <a:xfrm>
            <a:off x="0" y="2630282"/>
            <a:ext cx="9144000" cy="45719"/>
          </a:xfrm>
          <a:custGeom>
            <a:avLst/>
            <a:gdLst>
              <a:gd name="connsiteX0" fmla="*/ 0 w 8866094"/>
              <a:gd name="connsiteY0" fmla="*/ 0 h 17929"/>
              <a:gd name="connsiteX1" fmla="*/ 8866094 w 8866094"/>
              <a:gd name="connsiteY1" fmla="*/ 17929 h 17929"/>
              <a:gd name="connsiteX0" fmla="*/ 0 w 8848165"/>
              <a:gd name="connsiteY0" fmla="*/ 0 h 26894"/>
              <a:gd name="connsiteX1" fmla="*/ 8848165 w 8848165"/>
              <a:gd name="connsiteY1" fmla="*/ 26894 h 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48165" h="26894">
                <a:moveTo>
                  <a:pt x="0" y="0"/>
                </a:moveTo>
                <a:lnTo>
                  <a:pt x="8848165" y="26894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C7AA59BE-AA93-4418-822B-E210672A24DB}"/>
              </a:ext>
            </a:extLst>
          </p:cNvPr>
          <p:cNvSpPr/>
          <p:nvPr/>
        </p:nvSpPr>
        <p:spPr>
          <a:xfrm flipH="1">
            <a:off x="434338" y="1600199"/>
            <a:ext cx="45719" cy="4332655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B4F9B62-730E-4922-9856-64F4A9FD66E1}"/>
              </a:ext>
            </a:extLst>
          </p:cNvPr>
          <p:cNvSpPr/>
          <p:nvPr/>
        </p:nvSpPr>
        <p:spPr>
          <a:xfrm rot="21381537" flipV="1">
            <a:off x="2334385" y="2660376"/>
            <a:ext cx="231936" cy="3268411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EA248BA2-1AD2-43E6-9393-74C77B205144}"/>
              </a:ext>
            </a:extLst>
          </p:cNvPr>
          <p:cNvSpPr/>
          <p:nvPr/>
        </p:nvSpPr>
        <p:spPr>
          <a:xfrm rot="21428552" flipV="1">
            <a:off x="6744317" y="2654472"/>
            <a:ext cx="84623" cy="1251184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3153B0A1-55F9-4F36-A9ED-83A06F83FA0E}"/>
              </a:ext>
            </a:extLst>
          </p:cNvPr>
          <p:cNvSpPr/>
          <p:nvPr/>
        </p:nvSpPr>
        <p:spPr>
          <a:xfrm flipH="1">
            <a:off x="480056" y="4689798"/>
            <a:ext cx="6378998" cy="45719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E7A78CB8-740C-42F2-81F2-89618B390CA8}"/>
              </a:ext>
            </a:extLst>
          </p:cNvPr>
          <p:cNvSpPr/>
          <p:nvPr/>
        </p:nvSpPr>
        <p:spPr>
          <a:xfrm rot="21428552" flipV="1">
            <a:off x="4444789" y="2631275"/>
            <a:ext cx="92217" cy="210094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1BCDFEC6-8FC4-424D-8FC4-D97476BAB7D1}"/>
              </a:ext>
            </a:extLst>
          </p:cNvPr>
          <p:cNvSpPr/>
          <p:nvPr/>
        </p:nvSpPr>
        <p:spPr>
          <a:xfrm rot="435545" flipH="1" flipV="1">
            <a:off x="6568537" y="4343175"/>
            <a:ext cx="45719" cy="37085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8D8B940C-30E2-47A9-A503-87F0D45E481E}"/>
              </a:ext>
            </a:extLst>
          </p:cNvPr>
          <p:cNvSpPr/>
          <p:nvPr/>
        </p:nvSpPr>
        <p:spPr>
          <a:xfrm rot="435545" flipV="1">
            <a:off x="6613349" y="3823065"/>
            <a:ext cx="127576" cy="55625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46AA53B-A507-47AC-BCB3-F63FF0D6B117}"/>
              </a:ext>
            </a:extLst>
          </p:cNvPr>
          <p:cNvSpPr/>
          <p:nvPr/>
        </p:nvSpPr>
        <p:spPr>
          <a:xfrm rot="435545" flipH="1" flipV="1">
            <a:off x="6813552" y="4779129"/>
            <a:ext cx="1049737" cy="65361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A8482889-4EE6-44CD-8071-177E38530630}"/>
              </a:ext>
            </a:extLst>
          </p:cNvPr>
          <p:cNvSpPr/>
          <p:nvPr/>
        </p:nvSpPr>
        <p:spPr>
          <a:xfrm rot="566361" flipV="1">
            <a:off x="7777388" y="5436032"/>
            <a:ext cx="927568" cy="13740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A6EFD-8559-4709-A4A0-89C0A62CD455}"/>
              </a:ext>
            </a:extLst>
          </p:cNvPr>
          <p:cNvSpPr txBox="1"/>
          <p:nvPr/>
        </p:nvSpPr>
        <p:spPr>
          <a:xfrm rot="16200000">
            <a:off x="139380" y="3586704"/>
            <a:ext cx="65396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FE0642-5103-415C-84D1-29D6B050A25B}"/>
              </a:ext>
            </a:extLst>
          </p:cNvPr>
          <p:cNvSpPr txBox="1"/>
          <p:nvPr/>
        </p:nvSpPr>
        <p:spPr>
          <a:xfrm>
            <a:off x="3341768" y="2439474"/>
            <a:ext cx="22982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Martin Luther King Jr.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EF80E-69B4-4C4C-9C1C-A53E542F17F5}"/>
              </a:ext>
            </a:extLst>
          </p:cNvPr>
          <p:cNvSpPr txBox="1"/>
          <p:nvPr/>
        </p:nvSpPr>
        <p:spPr>
          <a:xfrm>
            <a:off x="1447800" y="4520521"/>
            <a:ext cx="57079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F5C0A8-AFBA-4892-881B-8A8CAD8638BD}"/>
              </a:ext>
            </a:extLst>
          </p:cNvPr>
          <p:cNvSpPr txBox="1"/>
          <p:nvPr/>
        </p:nvSpPr>
        <p:spPr>
          <a:xfrm>
            <a:off x="4817768" y="4500034"/>
            <a:ext cx="72077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3AE650-B42D-471F-9B5E-F806EF432BBF}"/>
              </a:ext>
            </a:extLst>
          </p:cNvPr>
          <p:cNvSpPr txBox="1"/>
          <p:nvPr/>
        </p:nvSpPr>
        <p:spPr>
          <a:xfrm rot="16200000">
            <a:off x="2176319" y="3622282"/>
            <a:ext cx="5004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A0A819-7E67-4477-B369-B21202641EFB}"/>
              </a:ext>
            </a:extLst>
          </p:cNvPr>
          <p:cNvSpPr txBox="1"/>
          <p:nvPr/>
        </p:nvSpPr>
        <p:spPr>
          <a:xfrm rot="16200000">
            <a:off x="4116455" y="3482378"/>
            <a:ext cx="6979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4E2B6-E34E-4501-BFFE-C245DE1B30FA}"/>
              </a:ext>
            </a:extLst>
          </p:cNvPr>
          <p:cNvSpPr txBox="1"/>
          <p:nvPr/>
        </p:nvSpPr>
        <p:spPr>
          <a:xfrm rot="16200000">
            <a:off x="6380655" y="3417949"/>
            <a:ext cx="79932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54006C19-C9C2-4672-8615-884739F5C427}"/>
              </a:ext>
            </a:extLst>
          </p:cNvPr>
          <p:cNvSpPr/>
          <p:nvPr/>
        </p:nvSpPr>
        <p:spPr>
          <a:xfrm>
            <a:off x="8597712" y="1515417"/>
            <a:ext cx="66231" cy="4417436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893A3A-666F-4788-B7A0-8C7887712DC2}"/>
              </a:ext>
            </a:extLst>
          </p:cNvPr>
          <p:cNvSpPr txBox="1"/>
          <p:nvPr/>
        </p:nvSpPr>
        <p:spPr>
          <a:xfrm rot="16200000">
            <a:off x="8270620" y="3602623"/>
            <a:ext cx="73738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292544-0D2B-4CE5-ADD0-3584FC9E4C77}"/>
              </a:ext>
            </a:extLst>
          </p:cNvPr>
          <p:cNvSpPr/>
          <p:nvPr/>
        </p:nvSpPr>
        <p:spPr>
          <a:xfrm>
            <a:off x="4491941" y="2410524"/>
            <a:ext cx="2315165" cy="396453"/>
          </a:xfrm>
          <a:prstGeom prst="rect">
            <a:avLst/>
          </a:prstGeom>
          <a:solidFill>
            <a:srgbClr val="FFFF00">
              <a:alpha val="30000"/>
            </a:srgbClr>
          </a:solidFill>
          <a:ln w="444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59DF10-DCB7-4F86-B54A-A917940AE691}"/>
              </a:ext>
            </a:extLst>
          </p:cNvPr>
          <p:cNvCxnSpPr>
            <a:cxnSpLocks/>
          </p:cNvCxnSpPr>
          <p:nvPr/>
        </p:nvCxnSpPr>
        <p:spPr>
          <a:xfrm>
            <a:off x="4482356" y="2614562"/>
            <a:ext cx="14858" cy="2118645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EFECDB-379A-4364-88C1-042D5F209FC3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466361" y="2608751"/>
            <a:ext cx="4025580" cy="44390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1CAA3CA-7E51-4C31-93CC-771E8C54D5DB}"/>
              </a:ext>
            </a:extLst>
          </p:cNvPr>
          <p:cNvCxnSpPr>
            <a:cxnSpLocks/>
          </p:cNvCxnSpPr>
          <p:nvPr/>
        </p:nvCxnSpPr>
        <p:spPr>
          <a:xfrm>
            <a:off x="6782579" y="2660074"/>
            <a:ext cx="1868102" cy="15927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19D093E-34F4-4C2C-9518-6C75E1DFF1A8}"/>
              </a:ext>
            </a:extLst>
          </p:cNvPr>
          <p:cNvCxnSpPr>
            <a:cxnSpLocks/>
          </p:cNvCxnSpPr>
          <p:nvPr/>
        </p:nvCxnSpPr>
        <p:spPr>
          <a:xfrm flipV="1">
            <a:off x="4497214" y="4669311"/>
            <a:ext cx="2140289" cy="8359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ECCDD58-9D80-42A4-AACF-A2EB24075CB4}"/>
              </a:ext>
            </a:extLst>
          </p:cNvPr>
          <p:cNvCxnSpPr>
            <a:cxnSpLocks/>
          </p:cNvCxnSpPr>
          <p:nvPr/>
        </p:nvCxnSpPr>
        <p:spPr>
          <a:xfrm>
            <a:off x="6578717" y="4274863"/>
            <a:ext cx="1178" cy="388384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59C560-8008-4010-9DC1-BE7C38008A35}"/>
              </a:ext>
            </a:extLst>
          </p:cNvPr>
          <p:cNvCxnSpPr>
            <a:cxnSpLocks/>
          </p:cNvCxnSpPr>
          <p:nvPr/>
        </p:nvCxnSpPr>
        <p:spPr>
          <a:xfrm flipH="1">
            <a:off x="6782474" y="2622422"/>
            <a:ext cx="3673" cy="1194812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E57391-8302-4C54-9338-FE2CA6C5E284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6578717" y="3771900"/>
            <a:ext cx="216890" cy="597128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79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343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B78E39-DCF3-4978-91C1-7EED6AFE657F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Traffic Control Phase V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94E73F4-E899-4966-B1F7-17B1FBE85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 l="4753" t="13469" r="13171" b="24237"/>
          <a:stretch/>
        </p:blipFill>
        <p:spPr>
          <a:xfrm>
            <a:off x="0" y="1595316"/>
            <a:ext cx="9144000" cy="4337539"/>
          </a:xfr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45CF71A7-5D67-44EA-A79A-5FC4F6FD8AA2}"/>
              </a:ext>
            </a:extLst>
          </p:cNvPr>
          <p:cNvSpPr/>
          <p:nvPr/>
        </p:nvSpPr>
        <p:spPr>
          <a:xfrm>
            <a:off x="0" y="2630282"/>
            <a:ext cx="9144000" cy="45719"/>
          </a:xfrm>
          <a:custGeom>
            <a:avLst/>
            <a:gdLst>
              <a:gd name="connsiteX0" fmla="*/ 0 w 8866094"/>
              <a:gd name="connsiteY0" fmla="*/ 0 h 17929"/>
              <a:gd name="connsiteX1" fmla="*/ 8866094 w 8866094"/>
              <a:gd name="connsiteY1" fmla="*/ 17929 h 17929"/>
              <a:gd name="connsiteX0" fmla="*/ 0 w 8848165"/>
              <a:gd name="connsiteY0" fmla="*/ 0 h 26894"/>
              <a:gd name="connsiteX1" fmla="*/ 8848165 w 8848165"/>
              <a:gd name="connsiteY1" fmla="*/ 26894 h 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48165" h="26894">
                <a:moveTo>
                  <a:pt x="0" y="0"/>
                </a:moveTo>
                <a:lnTo>
                  <a:pt x="8848165" y="26894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C7AA59BE-AA93-4418-822B-E210672A24DB}"/>
              </a:ext>
            </a:extLst>
          </p:cNvPr>
          <p:cNvSpPr/>
          <p:nvPr/>
        </p:nvSpPr>
        <p:spPr>
          <a:xfrm flipH="1">
            <a:off x="434338" y="1600199"/>
            <a:ext cx="45719" cy="4332655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B4F9B62-730E-4922-9856-64F4A9FD66E1}"/>
              </a:ext>
            </a:extLst>
          </p:cNvPr>
          <p:cNvSpPr/>
          <p:nvPr/>
        </p:nvSpPr>
        <p:spPr>
          <a:xfrm rot="21381537" flipV="1">
            <a:off x="2334385" y="2660376"/>
            <a:ext cx="231936" cy="3268411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EA248BA2-1AD2-43E6-9393-74C77B205144}"/>
              </a:ext>
            </a:extLst>
          </p:cNvPr>
          <p:cNvSpPr/>
          <p:nvPr/>
        </p:nvSpPr>
        <p:spPr>
          <a:xfrm rot="21428552" flipV="1">
            <a:off x="6744317" y="2654472"/>
            <a:ext cx="84623" cy="1251184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3153B0A1-55F9-4F36-A9ED-83A06F83FA0E}"/>
              </a:ext>
            </a:extLst>
          </p:cNvPr>
          <p:cNvSpPr/>
          <p:nvPr/>
        </p:nvSpPr>
        <p:spPr>
          <a:xfrm flipH="1">
            <a:off x="480056" y="4689798"/>
            <a:ext cx="6378998" cy="45719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E7A78CB8-740C-42F2-81F2-89618B390CA8}"/>
              </a:ext>
            </a:extLst>
          </p:cNvPr>
          <p:cNvSpPr/>
          <p:nvPr/>
        </p:nvSpPr>
        <p:spPr>
          <a:xfrm rot="21428552" flipV="1">
            <a:off x="4444789" y="2631275"/>
            <a:ext cx="92217" cy="210094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1BCDFEC6-8FC4-424D-8FC4-D97476BAB7D1}"/>
              </a:ext>
            </a:extLst>
          </p:cNvPr>
          <p:cNvSpPr/>
          <p:nvPr/>
        </p:nvSpPr>
        <p:spPr>
          <a:xfrm rot="435545" flipH="1" flipV="1">
            <a:off x="6568537" y="4343175"/>
            <a:ext cx="45719" cy="37085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8D8B940C-30E2-47A9-A503-87F0D45E481E}"/>
              </a:ext>
            </a:extLst>
          </p:cNvPr>
          <p:cNvSpPr/>
          <p:nvPr/>
        </p:nvSpPr>
        <p:spPr>
          <a:xfrm rot="435545" flipV="1">
            <a:off x="6613349" y="3823065"/>
            <a:ext cx="127576" cy="55625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46AA53B-A507-47AC-BCB3-F63FF0D6B117}"/>
              </a:ext>
            </a:extLst>
          </p:cNvPr>
          <p:cNvSpPr/>
          <p:nvPr/>
        </p:nvSpPr>
        <p:spPr>
          <a:xfrm rot="435545" flipH="1" flipV="1">
            <a:off x="6813552" y="4779129"/>
            <a:ext cx="1049737" cy="65361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A8482889-4EE6-44CD-8071-177E38530630}"/>
              </a:ext>
            </a:extLst>
          </p:cNvPr>
          <p:cNvSpPr/>
          <p:nvPr/>
        </p:nvSpPr>
        <p:spPr>
          <a:xfrm rot="566361" flipV="1">
            <a:off x="7777388" y="5436032"/>
            <a:ext cx="927568" cy="137402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A6EFD-8559-4709-A4A0-89C0A62CD455}"/>
              </a:ext>
            </a:extLst>
          </p:cNvPr>
          <p:cNvSpPr txBox="1"/>
          <p:nvPr/>
        </p:nvSpPr>
        <p:spPr>
          <a:xfrm rot="16200000">
            <a:off x="139380" y="3586704"/>
            <a:ext cx="65396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FE0642-5103-415C-84D1-29D6B050A25B}"/>
              </a:ext>
            </a:extLst>
          </p:cNvPr>
          <p:cNvSpPr txBox="1"/>
          <p:nvPr/>
        </p:nvSpPr>
        <p:spPr>
          <a:xfrm>
            <a:off x="3341768" y="2439474"/>
            <a:ext cx="22982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Martin Luther King Jr.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EF80E-69B4-4C4C-9C1C-A53E542F17F5}"/>
              </a:ext>
            </a:extLst>
          </p:cNvPr>
          <p:cNvSpPr txBox="1"/>
          <p:nvPr/>
        </p:nvSpPr>
        <p:spPr>
          <a:xfrm>
            <a:off x="1447800" y="4520521"/>
            <a:ext cx="57079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F5C0A8-AFBA-4892-881B-8A8CAD8638BD}"/>
              </a:ext>
            </a:extLst>
          </p:cNvPr>
          <p:cNvSpPr txBox="1"/>
          <p:nvPr/>
        </p:nvSpPr>
        <p:spPr>
          <a:xfrm>
            <a:off x="4817768" y="4500034"/>
            <a:ext cx="72077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3AE650-B42D-471F-9B5E-F806EF432BBF}"/>
              </a:ext>
            </a:extLst>
          </p:cNvPr>
          <p:cNvSpPr txBox="1"/>
          <p:nvPr/>
        </p:nvSpPr>
        <p:spPr>
          <a:xfrm rot="16200000">
            <a:off x="2176319" y="3622282"/>
            <a:ext cx="5004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A0A819-7E67-4477-B369-B21202641EFB}"/>
              </a:ext>
            </a:extLst>
          </p:cNvPr>
          <p:cNvSpPr txBox="1"/>
          <p:nvPr/>
        </p:nvSpPr>
        <p:spPr>
          <a:xfrm rot="16200000">
            <a:off x="4116455" y="3482378"/>
            <a:ext cx="6979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4E2B6-E34E-4501-BFFE-C245DE1B30FA}"/>
              </a:ext>
            </a:extLst>
          </p:cNvPr>
          <p:cNvSpPr txBox="1"/>
          <p:nvPr/>
        </p:nvSpPr>
        <p:spPr>
          <a:xfrm rot="16200000">
            <a:off x="6380655" y="3417949"/>
            <a:ext cx="79932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54006C19-C9C2-4672-8615-884739F5C427}"/>
              </a:ext>
            </a:extLst>
          </p:cNvPr>
          <p:cNvSpPr/>
          <p:nvPr/>
        </p:nvSpPr>
        <p:spPr>
          <a:xfrm>
            <a:off x="8597712" y="1515417"/>
            <a:ext cx="66231" cy="4417436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893A3A-666F-4788-B7A0-8C7887712DC2}"/>
              </a:ext>
            </a:extLst>
          </p:cNvPr>
          <p:cNvSpPr txBox="1"/>
          <p:nvPr/>
        </p:nvSpPr>
        <p:spPr>
          <a:xfrm rot="16200000">
            <a:off x="8270620" y="3602623"/>
            <a:ext cx="73738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E9FB40-2F79-4D6E-B06F-22585E7754C1}"/>
              </a:ext>
            </a:extLst>
          </p:cNvPr>
          <p:cNvSpPr/>
          <p:nvPr/>
        </p:nvSpPr>
        <p:spPr>
          <a:xfrm>
            <a:off x="6749683" y="2457192"/>
            <a:ext cx="1848029" cy="396453"/>
          </a:xfrm>
          <a:prstGeom prst="rect">
            <a:avLst/>
          </a:prstGeom>
          <a:solidFill>
            <a:srgbClr val="FFFF00">
              <a:alpha val="30000"/>
            </a:srgbClr>
          </a:solidFill>
          <a:ln w="444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31676E-A53D-4530-BB2B-D9CA6E4F06CA}"/>
              </a:ext>
            </a:extLst>
          </p:cNvPr>
          <p:cNvCxnSpPr>
            <a:cxnSpLocks/>
            <a:stCxn id="19" idx="0"/>
          </p:cNvCxnSpPr>
          <p:nvPr/>
        </p:nvCxnSpPr>
        <p:spPr>
          <a:xfrm>
            <a:off x="6578717" y="4369028"/>
            <a:ext cx="13010" cy="358368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F2E1E5-FDA7-42F9-8444-D00AA1BED2BA}"/>
              </a:ext>
            </a:extLst>
          </p:cNvPr>
          <p:cNvCxnSpPr>
            <a:cxnSpLocks/>
          </p:cNvCxnSpPr>
          <p:nvPr/>
        </p:nvCxnSpPr>
        <p:spPr>
          <a:xfrm>
            <a:off x="8624452" y="2664812"/>
            <a:ext cx="42031" cy="2839921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A782A1-2959-42EE-8B9B-36F1CB07D292}"/>
              </a:ext>
            </a:extLst>
          </p:cNvPr>
          <p:cNvCxnSpPr>
            <a:cxnSpLocks/>
          </p:cNvCxnSpPr>
          <p:nvPr/>
        </p:nvCxnSpPr>
        <p:spPr>
          <a:xfrm flipH="1">
            <a:off x="6789858" y="2646761"/>
            <a:ext cx="493" cy="1109220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8249AB-2AF9-438D-9DD2-0ADE6AC2F631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6578717" y="3755981"/>
            <a:ext cx="212592" cy="613047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BBB1EC-44A5-415D-BC32-9026DE26F8E7}"/>
              </a:ext>
            </a:extLst>
          </p:cNvPr>
          <p:cNvCxnSpPr>
            <a:cxnSpLocks/>
          </p:cNvCxnSpPr>
          <p:nvPr/>
        </p:nvCxnSpPr>
        <p:spPr>
          <a:xfrm flipH="1">
            <a:off x="445671" y="2639285"/>
            <a:ext cx="6343456" cy="0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830683B-8F13-4479-B83D-AFA928B66EB9}"/>
              </a:ext>
            </a:extLst>
          </p:cNvPr>
          <p:cNvCxnSpPr>
            <a:cxnSpLocks/>
          </p:cNvCxnSpPr>
          <p:nvPr/>
        </p:nvCxnSpPr>
        <p:spPr>
          <a:xfrm>
            <a:off x="6611962" y="4679891"/>
            <a:ext cx="273832" cy="6279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DB15C29-14D2-4E12-80E2-EC22860EBF97}"/>
              </a:ext>
            </a:extLst>
          </p:cNvPr>
          <p:cNvCxnSpPr>
            <a:cxnSpLocks/>
          </p:cNvCxnSpPr>
          <p:nvPr/>
        </p:nvCxnSpPr>
        <p:spPr>
          <a:xfrm>
            <a:off x="6852549" y="4687798"/>
            <a:ext cx="977099" cy="834274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3F26F5E-D62F-4504-AC6B-581B01599E24}"/>
              </a:ext>
            </a:extLst>
          </p:cNvPr>
          <p:cNvCxnSpPr>
            <a:cxnSpLocks/>
            <a:stCxn id="21" idx="0"/>
            <a:endCxn id="21" idx="1"/>
          </p:cNvCxnSpPr>
          <p:nvPr/>
        </p:nvCxnSpPr>
        <p:spPr>
          <a:xfrm>
            <a:off x="7772401" y="5496442"/>
            <a:ext cx="937542" cy="16582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9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algn="l"/>
            <a:r>
              <a:rPr lang="en-US" dirty="0"/>
              <a:t>Schedule: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534400" cy="28194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Final Design:                  August 2021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Construction:                TBD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143000"/>
          </a:xfrm>
        </p:spPr>
        <p:txBody>
          <a:bodyPr/>
          <a:lstStyle/>
          <a:p>
            <a:r>
              <a:rPr lang="en-US" dirty="0"/>
              <a:t>Questions/Comments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6400800" cy="3505200"/>
          </a:xfrm>
        </p:spPr>
        <p:txBody>
          <a:bodyPr>
            <a:normAutofit lnSpcReduction="10000"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Comment Forms Available Tonight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Molzen</a:t>
            </a:r>
            <a:r>
              <a:rPr lang="en-US" dirty="0">
                <a:solidFill>
                  <a:schemeClr val="bg1"/>
                </a:solidFill>
              </a:rPr>
              <a:t> Corbin</a:t>
            </a:r>
          </a:p>
          <a:p>
            <a:r>
              <a:rPr lang="en-US" dirty="0">
                <a:solidFill>
                  <a:schemeClr val="bg1"/>
                </a:solidFill>
              </a:rPr>
              <a:t>505-242-5700 (phone)</a:t>
            </a:r>
          </a:p>
          <a:p>
            <a:r>
              <a:rPr lang="en-US" dirty="0">
                <a:solidFill>
                  <a:schemeClr val="bg1"/>
                </a:solidFill>
              </a:rPr>
              <a:t>jashbacher@molzencorbin.com</a:t>
            </a:r>
            <a:r>
              <a:rPr lang="en-US" dirty="0"/>
              <a:t> (email)</a:t>
            </a:r>
          </a:p>
          <a:p>
            <a:r>
              <a:rPr lang="en-US" dirty="0">
                <a:solidFill>
                  <a:schemeClr val="bg1"/>
                </a:solidFill>
              </a:rPr>
              <a:t>Contact: Jay Ashbacher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1829" t="14440" r="17534" b="22022"/>
          <a:stretch>
            <a:fillRect/>
          </a:stretch>
        </p:blipFill>
        <p:spPr bwMode="auto">
          <a:xfrm>
            <a:off x="3886200" y="228600"/>
            <a:ext cx="137160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772400" cy="3810000"/>
          </a:xfrm>
        </p:spPr>
        <p:txBody>
          <a:bodyPr>
            <a:normAutofit fontScale="700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3600" dirty="0"/>
              <a:t> Justin </a:t>
            </a:r>
            <a:r>
              <a:rPr lang="en-US" sz="3600" dirty="0" err="1"/>
              <a:t>Howalt</a:t>
            </a:r>
            <a:r>
              <a:rPr lang="en-US" sz="3600" dirty="0"/>
              <a:t>, P.E.	City Manager/Engineer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/>
              <a:t> Jay Ashbacher, P.E.	Project Engineer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/>
              <a:t> Devin Kennemore	Biologist</a:t>
            </a:r>
          </a:p>
          <a:p>
            <a:pPr algn="l">
              <a:buFont typeface="Wingdings" pitchFamily="2" charset="2"/>
              <a:buChar char="§"/>
            </a:pPr>
            <a:endParaRPr lang="en-US" sz="3600" dirty="0"/>
          </a:p>
          <a:p>
            <a:pPr algn="l"/>
            <a:r>
              <a:rPr lang="en-US" sz="3600" dirty="0"/>
              <a:t>	        </a:t>
            </a:r>
            <a:r>
              <a:rPr lang="en-US" sz="3600" u="sng" dirty="0"/>
              <a:t>Team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/>
              <a:t> Lydick Engineers &amp; Surveyors 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/>
              <a:t> Civil Transformations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/>
              <a:t> Pathfinder Environmental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/>
              <a:t> North Geo Engineering Services</a:t>
            </a:r>
          </a:p>
          <a:p>
            <a:pPr algn="l">
              <a:buFont typeface="Wingdings" pitchFamily="2" charset="2"/>
              <a:buChar char="§"/>
            </a:pPr>
            <a:endParaRPr lang="en-US" sz="3600" dirty="0"/>
          </a:p>
          <a:p>
            <a:pPr algn="l">
              <a:buFont typeface="Wingdings" pitchFamily="2" charset="2"/>
              <a:buChar char="§"/>
            </a:pPr>
            <a:endParaRPr lang="en-US" sz="36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494EC-8055-4702-A7EC-C609E218B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9333" b="32667"/>
          <a:stretch/>
        </p:blipFill>
        <p:spPr>
          <a:xfrm>
            <a:off x="-66" y="-18474"/>
            <a:ext cx="9144000" cy="2743200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83A56432-8D02-4A6A-9DAC-C02B57A5328B}"/>
              </a:ext>
            </a:extLst>
          </p:cNvPr>
          <p:cNvSpPr/>
          <p:nvPr/>
        </p:nvSpPr>
        <p:spPr>
          <a:xfrm>
            <a:off x="0" y="1219200"/>
            <a:ext cx="9143999" cy="76200"/>
          </a:xfrm>
          <a:custGeom>
            <a:avLst/>
            <a:gdLst>
              <a:gd name="connsiteX0" fmla="*/ 0 w 8866094"/>
              <a:gd name="connsiteY0" fmla="*/ 0 h 17929"/>
              <a:gd name="connsiteX1" fmla="*/ 8866094 w 8866094"/>
              <a:gd name="connsiteY1" fmla="*/ 17929 h 17929"/>
              <a:gd name="connsiteX0" fmla="*/ 0 w 8848165"/>
              <a:gd name="connsiteY0" fmla="*/ 0 h 26894"/>
              <a:gd name="connsiteX1" fmla="*/ 8848165 w 8848165"/>
              <a:gd name="connsiteY1" fmla="*/ 26894 h 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48165" h="26894">
                <a:moveTo>
                  <a:pt x="0" y="0"/>
                </a:moveTo>
                <a:lnTo>
                  <a:pt x="8848165" y="26894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50C37665-E650-4E56-8309-70CDD92DC8D7}"/>
              </a:ext>
            </a:extLst>
          </p:cNvPr>
          <p:cNvSpPr/>
          <p:nvPr/>
        </p:nvSpPr>
        <p:spPr>
          <a:xfrm flipH="1">
            <a:off x="533400" y="-18473"/>
            <a:ext cx="45719" cy="2743200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CFC48B1B-AC00-477E-9A4C-FBA7A009DEA1}"/>
              </a:ext>
            </a:extLst>
          </p:cNvPr>
          <p:cNvSpPr/>
          <p:nvPr/>
        </p:nvSpPr>
        <p:spPr>
          <a:xfrm flipH="1">
            <a:off x="8229599" y="-18474"/>
            <a:ext cx="45720" cy="2743200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6A87FF5F-4608-4675-A4D1-9B762C848295}"/>
              </a:ext>
            </a:extLst>
          </p:cNvPr>
          <p:cNvSpPr/>
          <p:nvPr/>
        </p:nvSpPr>
        <p:spPr>
          <a:xfrm rot="21381537" flipV="1">
            <a:off x="2209800" y="685800"/>
            <a:ext cx="45719" cy="53340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B1EE924-DD26-4864-AA74-FBBCBC9E9C19}"/>
              </a:ext>
            </a:extLst>
          </p:cNvPr>
          <p:cNvSpPr/>
          <p:nvPr/>
        </p:nvSpPr>
        <p:spPr>
          <a:xfrm rot="21381537" flipV="1">
            <a:off x="3315737" y="1288"/>
            <a:ext cx="79804" cy="123510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C3DF31D-B2A2-4CB8-A879-51D13C0DA205}"/>
              </a:ext>
            </a:extLst>
          </p:cNvPr>
          <p:cNvSpPr/>
          <p:nvPr/>
        </p:nvSpPr>
        <p:spPr>
          <a:xfrm rot="21381537" flipV="1">
            <a:off x="6542587" y="1277368"/>
            <a:ext cx="45719" cy="995746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A8BE9D4-C493-4DFF-B7D9-8CD8E9C2C88D}"/>
              </a:ext>
            </a:extLst>
          </p:cNvPr>
          <p:cNvSpPr/>
          <p:nvPr/>
        </p:nvSpPr>
        <p:spPr>
          <a:xfrm rot="21381537" flipV="1">
            <a:off x="6414301" y="2276458"/>
            <a:ext cx="183511" cy="476283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38B1ABDB-FE44-4AC6-983F-0AB51E524E2F}"/>
              </a:ext>
            </a:extLst>
          </p:cNvPr>
          <p:cNvSpPr/>
          <p:nvPr/>
        </p:nvSpPr>
        <p:spPr>
          <a:xfrm rot="21381537" flipV="1">
            <a:off x="4301946" y="1262239"/>
            <a:ext cx="92834" cy="1461013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FA4849EE-F32B-4223-8942-4001BB77F006}"/>
              </a:ext>
            </a:extLst>
          </p:cNvPr>
          <p:cNvSpPr/>
          <p:nvPr/>
        </p:nvSpPr>
        <p:spPr>
          <a:xfrm rot="21381537" flipV="1">
            <a:off x="3092809" y="1280776"/>
            <a:ext cx="94422" cy="1442408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DB64EAD5-7C64-4C01-ABAC-03A19E079D08}"/>
              </a:ext>
            </a:extLst>
          </p:cNvPr>
          <p:cNvSpPr/>
          <p:nvPr/>
        </p:nvSpPr>
        <p:spPr>
          <a:xfrm rot="21381537" flipV="1">
            <a:off x="2645029" y="1278649"/>
            <a:ext cx="100307" cy="1442035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734F5-CE72-48AA-9D87-29459DBA6339}"/>
              </a:ext>
            </a:extLst>
          </p:cNvPr>
          <p:cNvSpPr txBox="1"/>
          <p:nvPr/>
        </p:nvSpPr>
        <p:spPr>
          <a:xfrm rot="16200000">
            <a:off x="7883769" y="757433"/>
            <a:ext cx="73738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6C73B-613E-4351-AE96-3AAC3F67ABB9}"/>
              </a:ext>
            </a:extLst>
          </p:cNvPr>
          <p:cNvSpPr txBox="1"/>
          <p:nvPr/>
        </p:nvSpPr>
        <p:spPr>
          <a:xfrm rot="16200000">
            <a:off x="234385" y="681231"/>
            <a:ext cx="65396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5D356-FBAB-4E7E-83DD-3A7C8B73DEBC}"/>
              </a:ext>
            </a:extLst>
          </p:cNvPr>
          <p:cNvSpPr txBox="1"/>
          <p:nvPr/>
        </p:nvSpPr>
        <p:spPr>
          <a:xfrm>
            <a:off x="3404333" y="1048499"/>
            <a:ext cx="22982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Martin Luther King Jr.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236260-AA4E-4011-A42C-92AEAD6C900B}"/>
              </a:ext>
            </a:extLst>
          </p:cNvPr>
          <p:cNvSpPr txBox="1"/>
          <p:nvPr/>
        </p:nvSpPr>
        <p:spPr>
          <a:xfrm>
            <a:off x="0" y="3200400"/>
            <a:ext cx="91759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Project Limits:	    W. 7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Street to W. 21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Street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Project Length:	   Approx. 1 mile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Project Estimate:	   Approx. $8 million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2FE65-0503-45FA-BADC-5566294A28F4}"/>
              </a:ext>
            </a:extLst>
          </p:cNvPr>
          <p:cNvSpPr txBox="1"/>
          <p:nvPr/>
        </p:nvSpPr>
        <p:spPr>
          <a:xfrm rot="16200000">
            <a:off x="2663523" y="388742"/>
            <a:ext cx="134164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 Chavez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38771-4413-45FC-AB70-D3BBE3726089}"/>
              </a:ext>
            </a:extLst>
          </p:cNvPr>
          <p:cNvSpPr txBox="1"/>
          <p:nvPr/>
        </p:nvSpPr>
        <p:spPr>
          <a:xfrm rot="16200000">
            <a:off x="2371712" y="1817504"/>
            <a:ext cx="60144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9317C-A209-46FD-9EB6-FC8610416E74}"/>
              </a:ext>
            </a:extLst>
          </p:cNvPr>
          <p:cNvSpPr txBox="1"/>
          <p:nvPr/>
        </p:nvSpPr>
        <p:spPr>
          <a:xfrm rot="16200000">
            <a:off x="2826956" y="1823468"/>
            <a:ext cx="58952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F5F01-335A-4C11-AD46-5A59058E3CC3}"/>
              </a:ext>
            </a:extLst>
          </p:cNvPr>
          <p:cNvSpPr txBox="1"/>
          <p:nvPr/>
        </p:nvSpPr>
        <p:spPr>
          <a:xfrm rot="16200000">
            <a:off x="3972184" y="1774277"/>
            <a:ext cx="6979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Debra</a:t>
            </a: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C5076011-7E6A-48A2-B9E6-15516E356D23}"/>
              </a:ext>
            </a:extLst>
          </p:cNvPr>
          <p:cNvSpPr/>
          <p:nvPr/>
        </p:nvSpPr>
        <p:spPr>
          <a:xfrm rot="21381537" flipV="1">
            <a:off x="2437893" y="1265764"/>
            <a:ext cx="100307" cy="1442035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5A84A3-BEA0-4948-8B8F-8389C77DD583}"/>
              </a:ext>
            </a:extLst>
          </p:cNvPr>
          <p:cNvSpPr txBox="1"/>
          <p:nvPr/>
        </p:nvSpPr>
        <p:spPr>
          <a:xfrm rot="16200000">
            <a:off x="2205597" y="1868000"/>
            <a:ext cx="5004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C7942D-3879-478D-BCEC-27C7445CBD8F}"/>
              </a:ext>
            </a:extLst>
          </p:cNvPr>
          <p:cNvSpPr txBox="1"/>
          <p:nvPr/>
        </p:nvSpPr>
        <p:spPr>
          <a:xfrm rot="16200000">
            <a:off x="6165786" y="1704623"/>
            <a:ext cx="79932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</a:t>
            </a: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AD1966D3-9970-4B55-94FC-21C1E107B124}"/>
              </a:ext>
            </a:extLst>
          </p:cNvPr>
          <p:cNvSpPr/>
          <p:nvPr/>
        </p:nvSpPr>
        <p:spPr>
          <a:xfrm rot="20884330" flipV="1">
            <a:off x="5419016" y="1291323"/>
            <a:ext cx="45719" cy="267556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494EC-8055-4702-A7EC-C609E218B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9333" b="32667"/>
          <a:stretch/>
        </p:blipFill>
        <p:spPr>
          <a:xfrm>
            <a:off x="-66" y="-18474"/>
            <a:ext cx="9144000" cy="2743200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83A56432-8D02-4A6A-9DAC-C02B57A5328B}"/>
              </a:ext>
            </a:extLst>
          </p:cNvPr>
          <p:cNvSpPr/>
          <p:nvPr/>
        </p:nvSpPr>
        <p:spPr>
          <a:xfrm>
            <a:off x="0" y="1219200"/>
            <a:ext cx="9143999" cy="76200"/>
          </a:xfrm>
          <a:custGeom>
            <a:avLst/>
            <a:gdLst>
              <a:gd name="connsiteX0" fmla="*/ 0 w 8866094"/>
              <a:gd name="connsiteY0" fmla="*/ 0 h 17929"/>
              <a:gd name="connsiteX1" fmla="*/ 8866094 w 8866094"/>
              <a:gd name="connsiteY1" fmla="*/ 17929 h 17929"/>
              <a:gd name="connsiteX0" fmla="*/ 0 w 8848165"/>
              <a:gd name="connsiteY0" fmla="*/ 0 h 26894"/>
              <a:gd name="connsiteX1" fmla="*/ 8848165 w 8848165"/>
              <a:gd name="connsiteY1" fmla="*/ 26894 h 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48165" h="26894">
                <a:moveTo>
                  <a:pt x="0" y="0"/>
                </a:moveTo>
                <a:lnTo>
                  <a:pt x="8848165" y="26894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50C37665-E650-4E56-8309-70CDD92DC8D7}"/>
              </a:ext>
            </a:extLst>
          </p:cNvPr>
          <p:cNvSpPr/>
          <p:nvPr/>
        </p:nvSpPr>
        <p:spPr>
          <a:xfrm flipH="1">
            <a:off x="533400" y="-18473"/>
            <a:ext cx="45719" cy="2743200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CFC48B1B-AC00-477E-9A4C-FBA7A009DEA1}"/>
              </a:ext>
            </a:extLst>
          </p:cNvPr>
          <p:cNvSpPr/>
          <p:nvPr/>
        </p:nvSpPr>
        <p:spPr>
          <a:xfrm flipH="1">
            <a:off x="8229599" y="-18474"/>
            <a:ext cx="45720" cy="2743200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6A87FF5F-4608-4675-A4D1-9B762C848295}"/>
              </a:ext>
            </a:extLst>
          </p:cNvPr>
          <p:cNvSpPr/>
          <p:nvPr/>
        </p:nvSpPr>
        <p:spPr>
          <a:xfrm rot="21381537" flipV="1">
            <a:off x="2209800" y="685800"/>
            <a:ext cx="45719" cy="53340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B1EE924-DD26-4864-AA74-FBBCBC9E9C19}"/>
              </a:ext>
            </a:extLst>
          </p:cNvPr>
          <p:cNvSpPr/>
          <p:nvPr/>
        </p:nvSpPr>
        <p:spPr>
          <a:xfrm rot="21381537" flipV="1">
            <a:off x="3315737" y="1288"/>
            <a:ext cx="79804" cy="123510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C3DF31D-B2A2-4CB8-A879-51D13C0DA205}"/>
              </a:ext>
            </a:extLst>
          </p:cNvPr>
          <p:cNvSpPr/>
          <p:nvPr/>
        </p:nvSpPr>
        <p:spPr>
          <a:xfrm rot="21381537" flipV="1">
            <a:off x="6542587" y="1277368"/>
            <a:ext cx="45719" cy="995746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A8BE9D4-C493-4DFF-B7D9-8CD8E9C2C88D}"/>
              </a:ext>
            </a:extLst>
          </p:cNvPr>
          <p:cNvSpPr/>
          <p:nvPr/>
        </p:nvSpPr>
        <p:spPr>
          <a:xfrm rot="21381537" flipV="1">
            <a:off x="6414301" y="2276458"/>
            <a:ext cx="183511" cy="476283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38B1ABDB-FE44-4AC6-983F-0AB51E524E2F}"/>
              </a:ext>
            </a:extLst>
          </p:cNvPr>
          <p:cNvSpPr/>
          <p:nvPr/>
        </p:nvSpPr>
        <p:spPr>
          <a:xfrm rot="21381537" flipV="1">
            <a:off x="4301946" y="1262239"/>
            <a:ext cx="92834" cy="1461013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FA4849EE-F32B-4223-8942-4001BB77F006}"/>
              </a:ext>
            </a:extLst>
          </p:cNvPr>
          <p:cNvSpPr/>
          <p:nvPr/>
        </p:nvSpPr>
        <p:spPr>
          <a:xfrm rot="21381537" flipV="1">
            <a:off x="3092809" y="1280776"/>
            <a:ext cx="94422" cy="1442408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DB64EAD5-7C64-4C01-ABAC-03A19E079D08}"/>
              </a:ext>
            </a:extLst>
          </p:cNvPr>
          <p:cNvSpPr/>
          <p:nvPr/>
        </p:nvSpPr>
        <p:spPr>
          <a:xfrm rot="21381537" flipV="1">
            <a:off x="2645029" y="1278649"/>
            <a:ext cx="100307" cy="1442035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734F5-CE72-48AA-9D87-29459DBA6339}"/>
              </a:ext>
            </a:extLst>
          </p:cNvPr>
          <p:cNvSpPr txBox="1"/>
          <p:nvPr/>
        </p:nvSpPr>
        <p:spPr>
          <a:xfrm rot="16200000">
            <a:off x="7906629" y="558276"/>
            <a:ext cx="73738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6C73B-613E-4351-AE96-3AAC3F67ABB9}"/>
              </a:ext>
            </a:extLst>
          </p:cNvPr>
          <p:cNvSpPr txBox="1"/>
          <p:nvPr/>
        </p:nvSpPr>
        <p:spPr>
          <a:xfrm rot="16200000">
            <a:off x="234399" y="561581"/>
            <a:ext cx="65396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5D356-FBAB-4E7E-83DD-3A7C8B73DEBC}"/>
              </a:ext>
            </a:extLst>
          </p:cNvPr>
          <p:cNvSpPr txBox="1"/>
          <p:nvPr/>
        </p:nvSpPr>
        <p:spPr>
          <a:xfrm>
            <a:off x="3616035" y="1065967"/>
            <a:ext cx="22982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Martin Luther King Jr.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236260-AA4E-4011-A42C-92AEAD6C900B}"/>
              </a:ext>
            </a:extLst>
          </p:cNvPr>
          <p:cNvSpPr txBox="1"/>
          <p:nvPr/>
        </p:nvSpPr>
        <p:spPr>
          <a:xfrm>
            <a:off x="0" y="3200400"/>
            <a:ext cx="91759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7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St. Intersection:	New signals &amp; ADA ramp upgrades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21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St. Intersection:	New signals &amp; improved intersection 				geometry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Cesar Chavez:	   	Crosswalk/school flashers 					(cantilever mast arm)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2FE65-0503-45FA-BADC-5566294A28F4}"/>
              </a:ext>
            </a:extLst>
          </p:cNvPr>
          <p:cNvSpPr txBox="1"/>
          <p:nvPr/>
        </p:nvSpPr>
        <p:spPr>
          <a:xfrm rot="16200000">
            <a:off x="2662195" y="405769"/>
            <a:ext cx="134164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 Chavez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38771-4413-45FC-AB70-D3BBE3726089}"/>
              </a:ext>
            </a:extLst>
          </p:cNvPr>
          <p:cNvSpPr txBox="1"/>
          <p:nvPr/>
        </p:nvSpPr>
        <p:spPr>
          <a:xfrm rot="16200000">
            <a:off x="2371712" y="1817504"/>
            <a:ext cx="60144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9317C-A209-46FD-9EB6-FC8610416E74}"/>
              </a:ext>
            </a:extLst>
          </p:cNvPr>
          <p:cNvSpPr txBox="1"/>
          <p:nvPr/>
        </p:nvSpPr>
        <p:spPr>
          <a:xfrm rot="16200000">
            <a:off x="2826956" y="1823468"/>
            <a:ext cx="58952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F5F01-335A-4C11-AD46-5A59058E3CC3}"/>
              </a:ext>
            </a:extLst>
          </p:cNvPr>
          <p:cNvSpPr txBox="1"/>
          <p:nvPr/>
        </p:nvSpPr>
        <p:spPr>
          <a:xfrm rot="16200000">
            <a:off x="3972184" y="1774277"/>
            <a:ext cx="6979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Debra</a:t>
            </a: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C5076011-7E6A-48A2-B9E6-15516E356D23}"/>
              </a:ext>
            </a:extLst>
          </p:cNvPr>
          <p:cNvSpPr/>
          <p:nvPr/>
        </p:nvSpPr>
        <p:spPr>
          <a:xfrm rot="21381537" flipV="1">
            <a:off x="2437893" y="1265764"/>
            <a:ext cx="100307" cy="1442035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5A84A3-BEA0-4948-8B8F-8389C77DD583}"/>
              </a:ext>
            </a:extLst>
          </p:cNvPr>
          <p:cNvSpPr txBox="1"/>
          <p:nvPr/>
        </p:nvSpPr>
        <p:spPr>
          <a:xfrm rot="16200000">
            <a:off x="2205597" y="1868000"/>
            <a:ext cx="5004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C7942D-3879-478D-BCEC-27C7445CBD8F}"/>
              </a:ext>
            </a:extLst>
          </p:cNvPr>
          <p:cNvSpPr txBox="1"/>
          <p:nvPr/>
        </p:nvSpPr>
        <p:spPr>
          <a:xfrm rot="16200000">
            <a:off x="6165786" y="1704623"/>
            <a:ext cx="79932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</a:t>
            </a: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AD1966D3-9970-4B55-94FC-21C1E107B124}"/>
              </a:ext>
            </a:extLst>
          </p:cNvPr>
          <p:cNvSpPr/>
          <p:nvPr/>
        </p:nvSpPr>
        <p:spPr>
          <a:xfrm rot="20958042" flipV="1">
            <a:off x="5418960" y="1310514"/>
            <a:ext cx="45719" cy="267556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2E4CD-C63A-42A6-9C51-EE78C2FC6415}"/>
              </a:ext>
            </a:extLst>
          </p:cNvPr>
          <p:cNvSpPr/>
          <p:nvPr/>
        </p:nvSpPr>
        <p:spPr>
          <a:xfrm>
            <a:off x="314406" y="1043733"/>
            <a:ext cx="447762" cy="396453"/>
          </a:xfrm>
          <a:prstGeom prst="rect">
            <a:avLst/>
          </a:prstGeom>
          <a:solidFill>
            <a:srgbClr val="FFFF00">
              <a:alpha val="30000"/>
            </a:srgbClr>
          </a:solidFill>
          <a:ln w="444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6B00DF-EF34-45E6-972D-4FD1C8E72633}"/>
              </a:ext>
            </a:extLst>
          </p:cNvPr>
          <p:cNvSpPr/>
          <p:nvPr/>
        </p:nvSpPr>
        <p:spPr>
          <a:xfrm>
            <a:off x="8005718" y="1078692"/>
            <a:ext cx="447762" cy="396453"/>
          </a:xfrm>
          <a:prstGeom prst="rect">
            <a:avLst/>
          </a:prstGeom>
          <a:solidFill>
            <a:srgbClr val="FFFF00">
              <a:alpha val="30000"/>
            </a:srgbClr>
          </a:solidFill>
          <a:ln w="444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A756F0-2166-4028-8E22-52A8A85458F3}"/>
              </a:ext>
            </a:extLst>
          </p:cNvPr>
          <p:cNvSpPr/>
          <p:nvPr/>
        </p:nvSpPr>
        <p:spPr>
          <a:xfrm>
            <a:off x="3133612" y="1063896"/>
            <a:ext cx="447762" cy="396453"/>
          </a:xfrm>
          <a:prstGeom prst="rect">
            <a:avLst/>
          </a:prstGeom>
          <a:solidFill>
            <a:srgbClr val="FFFF00">
              <a:alpha val="30000"/>
            </a:srgbClr>
          </a:solidFill>
          <a:ln w="444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6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494EC-8055-4702-A7EC-C609E218B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9333" b="32667"/>
          <a:stretch/>
        </p:blipFill>
        <p:spPr>
          <a:xfrm>
            <a:off x="-66" y="-18474"/>
            <a:ext cx="9144000" cy="2743200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83A56432-8D02-4A6A-9DAC-C02B57A5328B}"/>
              </a:ext>
            </a:extLst>
          </p:cNvPr>
          <p:cNvSpPr/>
          <p:nvPr/>
        </p:nvSpPr>
        <p:spPr>
          <a:xfrm>
            <a:off x="0" y="1219200"/>
            <a:ext cx="9143999" cy="76200"/>
          </a:xfrm>
          <a:custGeom>
            <a:avLst/>
            <a:gdLst>
              <a:gd name="connsiteX0" fmla="*/ 0 w 8866094"/>
              <a:gd name="connsiteY0" fmla="*/ 0 h 17929"/>
              <a:gd name="connsiteX1" fmla="*/ 8866094 w 8866094"/>
              <a:gd name="connsiteY1" fmla="*/ 17929 h 17929"/>
              <a:gd name="connsiteX0" fmla="*/ 0 w 8848165"/>
              <a:gd name="connsiteY0" fmla="*/ 0 h 26894"/>
              <a:gd name="connsiteX1" fmla="*/ 8848165 w 8848165"/>
              <a:gd name="connsiteY1" fmla="*/ 26894 h 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48165" h="26894">
                <a:moveTo>
                  <a:pt x="0" y="0"/>
                </a:moveTo>
                <a:lnTo>
                  <a:pt x="8848165" y="26894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50C37665-E650-4E56-8309-70CDD92DC8D7}"/>
              </a:ext>
            </a:extLst>
          </p:cNvPr>
          <p:cNvSpPr/>
          <p:nvPr/>
        </p:nvSpPr>
        <p:spPr>
          <a:xfrm flipH="1">
            <a:off x="533400" y="-18473"/>
            <a:ext cx="45719" cy="2743200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CFC48B1B-AC00-477E-9A4C-FBA7A009DEA1}"/>
              </a:ext>
            </a:extLst>
          </p:cNvPr>
          <p:cNvSpPr/>
          <p:nvPr/>
        </p:nvSpPr>
        <p:spPr>
          <a:xfrm flipH="1">
            <a:off x="8229599" y="-18474"/>
            <a:ext cx="45720" cy="2743200"/>
          </a:xfrm>
          <a:custGeom>
            <a:avLst/>
            <a:gdLst>
              <a:gd name="connsiteX0" fmla="*/ 0 w 26894"/>
              <a:gd name="connsiteY0" fmla="*/ 0 h 2357717"/>
              <a:gd name="connsiteX1" fmla="*/ 26894 w 26894"/>
              <a:gd name="connsiteY1" fmla="*/ 2357717 h 23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94" h="2357717">
                <a:moveTo>
                  <a:pt x="0" y="0"/>
                </a:moveTo>
                <a:lnTo>
                  <a:pt x="26894" y="2357717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6A87FF5F-4608-4675-A4D1-9B762C848295}"/>
              </a:ext>
            </a:extLst>
          </p:cNvPr>
          <p:cNvSpPr/>
          <p:nvPr/>
        </p:nvSpPr>
        <p:spPr>
          <a:xfrm rot="21381537" flipV="1">
            <a:off x="2209800" y="685800"/>
            <a:ext cx="45719" cy="53340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B1EE924-DD26-4864-AA74-FBBCBC9E9C19}"/>
              </a:ext>
            </a:extLst>
          </p:cNvPr>
          <p:cNvSpPr/>
          <p:nvPr/>
        </p:nvSpPr>
        <p:spPr>
          <a:xfrm rot="21381537" flipV="1">
            <a:off x="3315737" y="1288"/>
            <a:ext cx="79804" cy="1235100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C3DF31D-B2A2-4CB8-A879-51D13C0DA205}"/>
              </a:ext>
            </a:extLst>
          </p:cNvPr>
          <p:cNvSpPr/>
          <p:nvPr/>
        </p:nvSpPr>
        <p:spPr>
          <a:xfrm rot="21381537" flipV="1">
            <a:off x="6542587" y="1277368"/>
            <a:ext cx="45719" cy="995746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A8BE9D4-C493-4DFF-B7D9-8CD8E9C2C88D}"/>
              </a:ext>
            </a:extLst>
          </p:cNvPr>
          <p:cNvSpPr/>
          <p:nvPr/>
        </p:nvSpPr>
        <p:spPr>
          <a:xfrm rot="21381537" flipV="1">
            <a:off x="6414301" y="2276458"/>
            <a:ext cx="183511" cy="476283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38B1ABDB-FE44-4AC6-983F-0AB51E524E2F}"/>
              </a:ext>
            </a:extLst>
          </p:cNvPr>
          <p:cNvSpPr/>
          <p:nvPr/>
        </p:nvSpPr>
        <p:spPr>
          <a:xfrm rot="21381537" flipV="1">
            <a:off x="4301946" y="1262239"/>
            <a:ext cx="92834" cy="1461013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FA4849EE-F32B-4223-8942-4001BB77F006}"/>
              </a:ext>
            </a:extLst>
          </p:cNvPr>
          <p:cNvSpPr/>
          <p:nvPr/>
        </p:nvSpPr>
        <p:spPr>
          <a:xfrm rot="21381537" flipV="1">
            <a:off x="3092809" y="1280776"/>
            <a:ext cx="94422" cy="1442408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DB64EAD5-7C64-4C01-ABAC-03A19E079D08}"/>
              </a:ext>
            </a:extLst>
          </p:cNvPr>
          <p:cNvSpPr/>
          <p:nvPr/>
        </p:nvSpPr>
        <p:spPr>
          <a:xfrm rot="21381537" flipV="1">
            <a:off x="2645029" y="1278649"/>
            <a:ext cx="100307" cy="1442035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734F5-CE72-48AA-9D87-29459DBA6339}"/>
              </a:ext>
            </a:extLst>
          </p:cNvPr>
          <p:cNvSpPr txBox="1"/>
          <p:nvPr/>
        </p:nvSpPr>
        <p:spPr>
          <a:xfrm rot="16200000">
            <a:off x="7906629" y="558276"/>
            <a:ext cx="73738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6C73B-613E-4351-AE96-3AAC3F67ABB9}"/>
              </a:ext>
            </a:extLst>
          </p:cNvPr>
          <p:cNvSpPr txBox="1"/>
          <p:nvPr/>
        </p:nvSpPr>
        <p:spPr>
          <a:xfrm rot="16200000">
            <a:off x="234399" y="561581"/>
            <a:ext cx="65396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600" b="1" baseline="30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5D356-FBAB-4E7E-83DD-3A7C8B73DEBC}"/>
              </a:ext>
            </a:extLst>
          </p:cNvPr>
          <p:cNvSpPr txBox="1"/>
          <p:nvPr/>
        </p:nvSpPr>
        <p:spPr>
          <a:xfrm>
            <a:off x="3616035" y="1065967"/>
            <a:ext cx="22982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Martin Luther King Jr.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2FE65-0503-45FA-BADC-5566294A28F4}"/>
              </a:ext>
            </a:extLst>
          </p:cNvPr>
          <p:cNvSpPr txBox="1"/>
          <p:nvPr/>
        </p:nvSpPr>
        <p:spPr>
          <a:xfrm rot="16200000">
            <a:off x="2662195" y="405769"/>
            <a:ext cx="134164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 Chavez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38771-4413-45FC-AB70-D3BBE3726089}"/>
              </a:ext>
            </a:extLst>
          </p:cNvPr>
          <p:cNvSpPr txBox="1"/>
          <p:nvPr/>
        </p:nvSpPr>
        <p:spPr>
          <a:xfrm rot="16200000">
            <a:off x="2371712" y="1817504"/>
            <a:ext cx="60144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9317C-A209-46FD-9EB6-FC8610416E74}"/>
              </a:ext>
            </a:extLst>
          </p:cNvPr>
          <p:cNvSpPr txBox="1"/>
          <p:nvPr/>
        </p:nvSpPr>
        <p:spPr>
          <a:xfrm rot="16200000">
            <a:off x="2826956" y="1823468"/>
            <a:ext cx="58952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F5F01-335A-4C11-AD46-5A59058E3CC3}"/>
              </a:ext>
            </a:extLst>
          </p:cNvPr>
          <p:cNvSpPr txBox="1"/>
          <p:nvPr/>
        </p:nvSpPr>
        <p:spPr>
          <a:xfrm rot="16200000">
            <a:off x="3972184" y="1774277"/>
            <a:ext cx="6979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Debra</a:t>
            </a: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C5076011-7E6A-48A2-B9E6-15516E356D23}"/>
              </a:ext>
            </a:extLst>
          </p:cNvPr>
          <p:cNvSpPr/>
          <p:nvPr/>
        </p:nvSpPr>
        <p:spPr>
          <a:xfrm rot="21381537" flipV="1">
            <a:off x="2437893" y="1265764"/>
            <a:ext cx="100307" cy="1442035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5A84A3-BEA0-4948-8B8F-8389C77DD583}"/>
              </a:ext>
            </a:extLst>
          </p:cNvPr>
          <p:cNvSpPr txBox="1"/>
          <p:nvPr/>
        </p:nvSpPr>
        <p:spPr>
          <a:xfrm rot="16200000">
            <a:off x="2205597" y="1868000"/>
            <a:ext cx="50045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C7942D-3879-478D-BCEC-27C7445CBD8F}"/>
              </a:ext>
            </a:extLst>
          </p:cNvPr>
          <p:cNvSpPr txBox="1"/>
          <p:nvPr/>
        </p:nvSpPr>
        <p:spPr>
          <a:xfrm rot="16200000">
            <a:off x="6165786" y="1704623"/>
            <a:ext cx="79932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</a:t>
            </a: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AD1966D3-9970-4B55-94FC-21C1E107B124}"/>
              </a:ext>
            </a:extLst>
          </p:cNvPr>
          <p:cNvSpPr/>
          <p:nvPr/>
        </p:nvSpPr>
        <p:spPr>
          <a:xfrm rot="20958042" flipV="1">
            <a:off x="5418960" y="1310514"/>
            <a:ext cx="45719" cy="267556"/>
          </a:xfrm>
          <a:custGeom>
            <a:avLst/>
            <a:gdLst>
              <a:gd name="connsiteX0" fmla="*/ 0 w 8965"/>
              <a:gd name="connsiteY0" fmla="*/ 0 h 1326777"/>
              <a:gd name="connsiteX1" fmla="*/ 8965 w 8965"/>
              <a:gd name="connsiteY1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5" h="1326777">
                <a:moveTo>
                  <a:pt x="0" y="0"/>
                </a:moveTo>
                <a:cubicBezTo>
                  <a:pt x="2988" y="442259"/>
                  <a:pt x="5977" y="884518"/>
                  <a:pt x="8965" y="1326777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2E4CD-C63A-42A6-9C51-EE78C2FC6415}"/>
              </a:ext>
            </a:extLst>
          </p:cNvPr>
          <p:cNvSpPr/>
          <p:nvPr/>
        </p:nvSpPr>
        <p:spPr>
          <a:xfrm>
            <a:off x="579118" y="1043733"/>
            <a:ext cx="7650416" cy="396453"/>
          </a:xfrm>
          <a:prstGeom prst="rect">
            <a:avLst/>
          </a:prstGeom>
          <a:solidFill>
            <a:srgbClr val="FFFF00">
              <a:alpha val="30000"/>
            </a:srgbClr>
          </a:solidFill>
          <a:ln w="444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06A976AA-ABE2-4798-8328-579975465231}"/>
              </a:ext>
            </a:extLst>
          </p:cNvPr>
          <p:cNvSpPr txBox="1">
            <a:spLocks/>
          </p:cNvSpPr>
          <p:nvPr/>
        </p:nvSpPr>
        <p:spPr>
          <a:xfrm>
            <a:off x="1143000" y="2743200"/>
            <a:ext cx="7162800" cy="2819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>
                  <a:lumMod val="90000"/>
                </a:schemeClr>
              </a:buClr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	W. 7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 ST</a:t>
            </a:r>
            <a:r>
              <a:rPr lang="en-US" sz="4000" baseline="30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                  W. 21</a:t>
            </a:r>
            <a:r>
              <a:rPr lang="en-US" sz="4000" baseline="30000" dirty="0">
                <a:solidFill>
                  <a:schemeClr val="bg1"/>
                </a:solidFill>
              </a:rPr>
              <a:t>st</a:t>
            </a:r>
            <a:r>
              <a:rPr lang="en-US" sz="4000" dirty="0">
                <a:solidFill>
                  <a:schemeClr val="bg1"/>
                </a:solidFill>
              </a:rPr>
              <a:t> ST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Roadway reconstruction and widening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New sidewalks and bike lanes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Storm water infrastructure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Worthington Channel improvements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Signing, striping and lighting improvements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F01E74-38DF-48F7-8B39-EA743BD80843}"/>
              </a:ext>
            </a:extLst>
          </p:cNvPr>
          <p:cNvCxnSpPr/>
          <p:nvPr/>
        </p:nvCxnSpPr>
        <p:spPr>
          <a:xfrm>
            <a:off x="3885648" y="2971800"/>
            <a:ext cx="1295400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03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BE404-2289-4992-A7F0-43027196E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1" t="13423" r="4165" b="4667"/>
          <a:stretch/>
        </p:blipFill>
        <p:spPr>
          <a:xfrm>
            <a:off x="0" y="4618"/>
            <a:ext cx="9139162" cy="59727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8862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3200" dirty="0"/>
              <a:t>Concrete lining of the channel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Full reconstruction of the crossings at Aspen Street , Westgate Street and the Kingdom Hall Church.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Sidewalk culverts and drop inlet structures will be used to mitigate roadway runoff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343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B78E39-DCF3-4978-91C1-7EED6AFE657F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Worthington Channel Improvements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/>
              <a:t>1. Worthington Channel lining and construction of the lateral crossings.</a:t>
            </a:r>
          </a:p>
          <a:p>
            <a:pPr marL="457200" lvl="1" indent="0">
              <a:buNone/>
            </a:pPr>
            <a:r>
              <a:rPr lang="en-US" sz="3200" dirty="0"/>
              <a:t>2. Intersection signals and lighting infrastructure.</a:t>
            </a:r>
          </a:p>
          <a:p>
            <a:pPr marL="457200" lvl="1" indent="0">
              <a:buNone/>
            </a:pPr>
            <a:r>
              <a:rPr lang="en-US" sz="3200" dirty="0"/>
              <a:t>3. Roadway and bike/pedestrian facility reconstruction.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343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B78E39-DCF3-4978-91C1-7EED6AFE657F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Construction Phasing</a:t>
            </a:r>
          </a:p>
        </p:txBody>
      </p:sp>
    </p:spTree>
    <p:extLst>
      <p:ext uri="{BB962C8B-B14F-4D97-AF65-F5344CB8AC3E}">
        <p14:creationId xmlns:p14="http://schemas.microsoft.com/office/powerpoint/2010/main" val="168034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71FA77-712C-42A0-861C-DE0184F60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38334"/>
            <a:ext cx="8534400" cy="459468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343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B78E39-DCF3-4978-91C1-7EED6AFE657F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Traffic Control Phase I</a:t>
            </a:r>
          </a:p>
        </p:txBody>
      </p:sp>
    </p:spTree>
    <p:extLst>
      <p:ext uri="{BB962C8B-B14F-4D97-AF65-F5344CB8AC3E}">
        <p14:creationId xmlns:p14="http://schemas.microsoft.com/office/powerpoint/2010/main" val="235133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437</Words>
  <Application>Microsoft Office PowerPoint</Application>
  <PresentationFormat>On-screen Show (4:3)</PresentationFormat>
  <Paragraphs>117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Schedule: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Winkler</dc:creator>
  <cp:lastModifiedBy>Jay Ashbacher</cp:lastModifiedBy>
  <cp:revision>393</cp:revision>
  <dcterms:created xsi:type="dcterms:W3CDTF">2011-05-10T16:31:52Z</dcterms:created>
  <dcterms:modified xsi:type="dcterms:W3CDTF">2021-07-02T15:47:43Z</dcterms:modified>
</cp:coreProperties>
</file>